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9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66" r:id="rId9"/>
    <p:sldId id="261" r:id="rId10"/>
    <p:sldId id="267" r:id="rId11"/>
    <p:sldId id="262" r:id="rId12"/>
    <p:sldId id="276" r:id="rId13"/>
    <p:sldId id="277" r:id="rId14"/>
    <p:sldId id="270" r:id="rId15"/>
    <p:sldId id="263" r:id="rId16"/>
    <p:sldId id="268" r:id="rId17"/>
    <p:sldId id="269" r:id="rId18"/>
    <p:sldId id="272" r:id="rId19"/>
    <p:sldId id="273" r:id="rId20"/>
    <p:sldId id="275" r:id="rId21"/>
    <p:sldId id="278" r:id="rId22"/>
    <p:sldId id="274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DDAA5-DB80-3C44-B17F-CD31133FFF5C}" type="datetimeFigureOut">
              <a:rPr lang="es-ES" smtClean="0"/>
              <a:t>26/6/13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29F8D-EDA6-614C-8FD3-803DE914C8D2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503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AB412-5533-DC42-ADAE-52EA53A5C554}" type="datetimeFigureOut">
              <a:rPr lang="es-ES" smtClean="0"/>
              <a:t>26/6/13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46F28-C757-A04B-A638-B8A0A33F436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10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46F28-C757-A04B-A638-B8A0A33F4361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2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6CF6D28D-29F2-F14E-93E2-A6EE1521E489}" type="datetime4">
              <a:rPr lang="en-US" smtClean="0"/>
              <a:t>junio 26, 2013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A346-90AA-8545-A294-9D61B3F1A901}" type="datetime4">
              <a:rPr lang="en-US" smtClean="0"/>
              <a:t>junio 26,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2632-F73C-A240-97F1-EA9BC5FFC435}" type="datetime4">
              <a:rPr lang="en-US" smtClean="0"/>
              <a:t>junio 26,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5EB1-FB5A-5848-816F-9BA0E21A2F9B}" type="datetime4">
              <a:rPr lang="en-US" smtClean="0"/>
              <a:t>junio 26,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14238-219F-F240-9447-5679FCEF5E30}" type="datetime4">
              <a:rPr lang="en-US" smtClean="0"/>
              <a:t>junio 26,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98551-3CDD-B24C-A55D-6EF42F83C560}" type="datetime4">
              <a:rPr lang="en-US" smtClean="0"/>
              <a:t>junio 26,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449F6-57BD-914A-9794-CC52218758F3}" type="datetime4">
              <a:rPr lang="en-US" smtClean="0"/>
              <a:t>junio 26,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1540E-7A09-1840-BC18-8A6C17269620}" type="datetime4">
              <a:rPr lang="en-US" smtClean="0"/>
              <a:t>junio 26,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0EC6-DD55-6641-AD00-CDE703157B1B}" type="datetime4">
              <a:rPr lang="en-US" smtClean="0"/>
              <a:t>junio 26,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49DA-D987-5647-B55C-D36D45BC1DBE}" type="datetime4">
              <a:rPr lang="en-US" smtClean="0"/>
              <a:t>junio 26, 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 para editar título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32A-906F-DA4D-B991-698FD7A823A2}" type="datetime4">
              <a:rPr lang="en-US" smtClean="0"/>
              <a:t>junio 26,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601E6775-A18C-6940-8415-F2310133CD41}" type="datetime4">
              <a:rPr lang="en-US" smtClean="0"/>
              <a:t>junio 26,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cv.org/" TargetMode="External"/><Relationship Id="rId3" Type="http://schemas.openxmlformats.org/officeDocument/2006/relationships/hyperlink" Target="http://qt-project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bcsd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qt-project.org/" TargetMode="External"/><Relationship Id="rId4" Type="http://schemas.openxmlformats.org/officeDocument/2006/relationships/hyperlink" Target="http://en.wikipedia.org/wiki/Color_spac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cv.org/document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Seguimiento de color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Luis Alberto Barradas Chacón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7087" y="41670"/>
            <a:ext cx="2327941" cy="2181626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1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Seguimiento de color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Camara</a:t>
            </a:r>
            <a:r>
              <a:rPr lang="es-ES" dirty="0" smtClean="0"/>
              <a:t> Web 640x480</a:t>
            </a:r>
          </a:p>
          <a:p>
            <a:r>
              <a:rPr lang="es-ES" dirty="0" smtClean="0"/>
              <a:t>Tiempo Real</a:t>
            </a:r>
          </a:p>
          <a:p>
            <a:r>
              <a:rPr lang="es-ES" dirty="0" smtClean="0"/>
              <a:t>Diferentes colores que seguir</a:t>
            </a:r>
          </a:p>
          <a:p>
            <a:r>
              <a:rPr lang="es-ES" dirty="0" smtClean="0"/>
              <a:t>Diferentes Espacios de color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48" y="4399885"/>
            <a:ext cx="6210663" cy="1432744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Espacios de color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RGB (Red, Green, Blue)</a:t>
            </a:r>
          </a:p>
          <a:p>
            <a:r>
              <a:rPr lang="es-ES" dirty="0" smtClean="0"/>
              <a:t>CMYK (</a:t>
            </a:r>
            <a:r>
              <a:rPr lang="es-ES" dirty="0" err="1" smtClean="0"/>
              <a:t>Cyan</a:t>
            </a:r>
            <a:r>
              <a:rPr lang="es-ES" dirty="0" smtClean="0"/>
              <a:t>, Magenta, </a:t>
            </a:r>
            <a:r>
              <a:rPr lang="es-ES" dirty="0" err="1" smtClean="0"/>
              <a:t>Yellow</a:t>
            </a:r>
            <a:r>
              <a:rPr lang="es-ES" dirty="0" smtClean="0"/>
              <a:t>, Key)</a:t>
            </a:r>
          </a:p>
          <a:p>
            <a:r>
              <a:rPr lang="es-ES" dirty="0" smtClean="0"/>
              <a:t>HSV (</a:t>
            </a:r>
            <a:r>
              <a:rPr lang="es-ES" dirty="0" err="1" smtClean="0"/>
              <a:t>Hue</a:t>
            </a:r>
            <a:r>
              <a:rPr lang="es-ES" dirty="0" smtClean="0"/>
              <a:t>, </a:t>
            </a:r>
            <a:r>
              <a:rPr lang="es-ES" dirty="0" err="1" smtClean="0"/>
              <a:t>Saturation</a:t>
            </a:r>
            <a:r>
              <a:rPr lang="es-ES" dirty="0" smtClean="0"/>
              <a:t>, </a:t>
            </a:r>
            <a:r>
              <a:rPr lang="es-ES" dirty="0" err="1" smtClean="0"/>
              <a:t>Value</a:t>
            </a:r>
            <a:r>
              <a:rPr lang="es-ES" dirty="0" smtClean="0"/>
              <a:t>)</a:t>
            </a:r>
          </a:p>
          <a:p>
            <a:r>
              <a:rPr lang="es-ES" dirty="0" smtClean="0"/>
              <a:t>HSL (</a:t>
            </a:r>
            <a:r>
              <a:rPr lang="es-ES" dirty="0" err="1" smtClean="0"/>
              <a:t>Hue</a:t>
            </a:r>
            <a:r>
              <a:rPr lang="es-ES" dirty="0" smtClean="0"/>
              <a:t>, </a:t>
            </a:r>
            <a:r>
              <a:rPr lang="es-ES" dirty="0" err="1" smtClean="0"/>
              <a:t>Saturation</a:t>
            </a:r>
            <a:r>
              <a:rPr lang="es-ES" dirty="0" smtClean="0"/>
              <a:t>, </a:t>
            </a:r>
            <a:r>
              <a:rPr lang="es-ES" dirty="0" err="1" smtClean="0"/>
              <a:t>Lightness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8" y="4215196"/>
            <a:ext cx="2041049" cy="20410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3" y="4175524"/>
            <a:ext cx="2080721" cy="2080721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3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91" y="728185"/>
            <a:ext cx="5782096" cy="5782096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0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Código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Imagen 3" descr="Screen Shot 2013-06-25 at 10.38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7" t="23753" r="16946" b="22779"/>
          <a:stretch/>
        </p:blipFill>
        <p:spPr>
          <a:xfrm>
            <a:off x="1935002" y="2170664"/>
            <a:ext cx="5428187" cy="395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38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 smtClean="0"/>
              <a:t>Capturar Imagen</a:t>
            </a:r>
            <a:endParaRPr lang="es-ES" dirty="0"/>
          </a:p>
        </p:txBody>
      </p:sp>
      <p:pic>
        <p:nvPicPr>
          <p:cNvPr id="5" name="Marcador de contenido 4" descr="Screen Shot 2013-06-25 at 10.41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2" t="32603" r="24818" b="49911"/>
          <a:stretch/>
        </p:blipFill>
        <p:spPr>
          <a:xfrm>
            <a:off x="898338" y="3341125"/>
            <a:ext cx="7501515" cy="1965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1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Aplicar Espacio</a:t>
            </a:r>
            <a:endParaRPr lang="es-ES" dirty="0"/>
          </a:p>
        </p:txBody>
      </p:sp>
      <p:pic>
        <p:nvPicPr>
          <p:cNvPr id="5" name="Marcador de contenido 4" descr="Screen Shot 2013-06-25 at 10.43.3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6" t="27963" r="31734" b="63472"/>
          <a:stretch/>
        </p:blipFill>
        <p:spPr>
          <a:xfrm>
            <a:off x="593088" y="3144588"/>
            <a:ext cx="8112015" cy="1118747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Aplicar un Umbral</a:t>
            </a:r>
            <a:endParaRPr lang="es-ES" dirty="0"/>
          </a:p>
        </p:txBody>
      </p:sp>
      <p:pic>
        <p:nvPicPr>
          <p:cNvPr id="5" name="Marcador de contenido 4" descr="Screen Shot 2013-06-25 at 10.43.3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6" t="27964" r="9870" b="46699"/>
          <a:stretch/>
        </p:blipFill>
        <p:spPr>
          <a:xfrm>
            <a:off x="656590" y="2170664"/>
            <a:ext cx="7985011" cy="2084037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233" y="3753920"/>
            <a:ext cx="3125096" cy="208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1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Matriz Binaria</a:t>
            </a:r>
            <a:endParaRPr lang="es-ES" dirty="0"/>
          </a:p>
        </p:txBody>
      </p:sp>
      <p:pic>
        <p:nvPicPr>
          <p:cNvPr id="6" name="Marcador de contenido 5" descr="Screen Shot 2013-06-25 at 10.46.5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3" r="50474" b="26357"/>
          <a:stretch/>
        </p:blipFill>
        <p:spPr>
          <a:xfrm>
            <a:off x="2018260" y="2170664"/>
            <a:ext cx="5261671" cy="3934086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94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¿Y Ahora Qué?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Centroide</a:t>
            </a:r>
            <a:r>
              <a:rPr lang="es-ES" dirty="0" smtClean="0"/>
              <a:t> de una región plana: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57" y="3429000"/>
            <a:ext cx="3035300" cy="63500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5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490" y="2615076"/>
            <a:ext cx="7024744" cy="1143000"/>
          </a:xfrm>
        </p:spPr>
        <p:txBody>
          <a:bodyPr/>
          <a:lstStyle/>
          <a:p>
            <a:pPr algn="ctr"/>
            <a:r>
              <a:rPr lang="es-ES" dirty="0" smtClean="0"/>
              <a:t>Resultado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4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OpenCV</a:t>
            </a:r>
            <a:r>
              <a:rPr lang="es-ES" dirty="0" smtClean="0"/>
              <a:t> v2.4.5 </a:t>
            </a:r>
            <a:r>
              <a:rPr lang="es-ES" dirty="0" smtClean="0">
                <a:hlinkClick r:id="rId2"/>
              </a:rPr>
              <a:t>http</a:t>
            </a:r>
            <a:r>
              <a:rPr lang="es-ES" dirty="0">
                <a:hlinkClick r:id="rId2"/>
              </a:rPr>
              <a:t>://opencv.org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pPr marL="68580" indent="0">
              <a:buNone/>
            </a:pPr>
            <a:r>
              <a:rPr lang="es-ES" dirty="0"/>
              <a:t>	</a:t>
            </a:r>
            <a:r>
              <a:rPr lang="es-ES" dirty="0" smtClean="0"/>
              <a:t>Librería de código abierto (BSD) para visión computacional. </a:t>
            </a:r>
          </a:p>
          <a:p>
            <a:r>
              <a:rPr lang="es-ES" dirty="0" smtClean="0"/>
              <a:t>QT v4.5 y </a:t>
            </a:r>
            <a:r>
              <a:rPr lang="es-ES" dirty="0" err="1" smtClean="0"/>
              <a:t>QTDesigner</a:t>
            </a:r>
            <a:r>
              <a:rPr lang="es-ES" dirty="0" smtClean="0"/>
              <a:t> </a:t>
            </a:r>
            <a:r>
              <a:rPr lang="cs-CZ" dirty="0">
                <a:hlinkClick r:id="rId3"/>
              </a:rPr>
              <a:t>http://qt-project.org</a:t>
            </a:r>
            <a:r>
              <a:rPr lang="cs-CZ" dirty="0" smtClean="0">
                <a:hlinkClick r:id="rId3"/>
              </a:rPr>
              <a:t>/</a:t>
            </a:r>
            <a:r>
              <a:rPr lang="cs-CZ" dirty="0" smtClean="0"/>
              <a:t/>
            </a:r>
            <a:br>
              <a:rPr lang="cs-CZ" dirty="0" smtClean="0"/>
            </a:br>
            <a:r>
              <a:rPr lang="cs-CZ" dirty="0" smtClean="0"/>
              <a:t>	Framework e IDE de </a:t>
            </a:r>
            <a:r>
              <a:rPr lang="cs-CZ" dirty="0" err="1" smtClean="0"/>
              <a:t>código</a:t>
            </a:r>
            <a:r>
              <a:rPr lang="cs-CZ" dirty="0" smtClean="0"/>
              <a:t> </a:t>
            </a:r>
            <a:r>
              <a:rPr lang="cs-CZ" dirty="0" err="1" smtClean="0"/>
              <a:t>abierto</a:t>
            </a:r>
            <a:r>
              <a:rPr lang="cs-CZ" dirty="0" smtClean="0"/>
              <a:t> (LGPL) para </a:t>
            </a:r>
            <a:r>
              <a:rPr lang="cs-CZ" dirty="0" err="1" smtClean="0"/>
              <a:t>desarrollo</a:t>
            </a:r>
            <a:r>
              <a:rPr lang="cs-CZ" dirty="0" smtClean="0"/>
              <a:t> de C </a:t>
            </a:r>
            <a:r>
              <a:rPr lang="cs-CZ" dirty="0" err="1" smtClean="0"/>
              <a:t>y</a:t>
            </a:r>
            <a:r>
              <a:rPr lang="cs-CZ" dirty="0" smtClean="0"/>
              <a:t> C++ con interface </a:t>
            </a:r>
            <a:r>
              <a:rPr lang="cs-CZ" dirty="0" err="1" smtClean="0"/>
              <a:t>grafica</a:t>
            </a:r>
            <a:r>
              <a:rPr lang="cs-CZ" dirty="0" smtClean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6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Restricciones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 solo objeto por color</a:t>
            </a:r>
          </a:p>
          <a:p>
            <a:r>
              <a:rPr lang="es-ES" dirty="0" smtClean="0"/>
              <a:t>Susceptible a cambios de iluminación</a:t>
            </a:r>
          </a:p>
          <a:p>
            <a:r>
              <a:rPr lang="es-ES" dirty="0" smtClean="0"/>
              <a:t>Ineficiente con objetos brillosos</a:t>
            </a:r>
          </a:p>
          <a:p>
            <a:r>
              <a:rPr lang="es-ES" dirty="0" smtClean="0"/>
              <a:t>No sirve para la piel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215" y="4215827"/>
            <a:ext cx="3780074" cy="21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0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Ventajas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Sencillo</a:t>
            </a:r>
          </a:p>
          <a:p>
            <a:r>
              <a:rPr lang="es-ES" dirty="0" smtClean="0"/>
              <a:t>Eficiente</a:t>
            </a:r>
          </a:p>
          <a:p>
            <a:r>
              <a:rPr lang="es-ES" dirty="0" smtClean="0"/>
              <a:t>Rápido desempeño</a:t>
            </a:r>
          </a:p>
          <a:p>
            <a:r>
              <a:rPr lang="es-ES" dirty="0" smtClean="0"/>
              <a:t>En función del área</a:t>
            </a:r>
          </a:p>
          <a:p>
            <a:r>
              <a:rPr lang="es-ES" dirty="0" smtClean="0"/>
              <a:t>Al alcance</a:t>
            </a:r>
          </a:p>
          <a:p>
            <a:pPr marL="6858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427" y="3310888"/>
            <a:ext cx="2668382" cy="24549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7507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490" y="2448776"/>
            <a:ext cx="7024744" cy="1143000"/>
          </a:xfrm>
        </p:spPr>
        <p:txBody>
          <a:bodyPr/>
          <a:lstStyle/>
          <a:p>
            <a:pPr algn="ctr"/>
            <a:r>
              <a:rPr lang="es-ES" dirty="0" smtClean="0"/>
              <a:t>¿Para </a:t>
            </a:r>
            <a:r>
              <a:rPr lang="es-ES" dirty="0"/>
              <a:t>Q</a:t>
            </a:r>
            <a:r>
              <a:rPr lang="es-ES" dirty="0" smtClean="0"/>
              <a:t>ué?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4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Invitación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Github</a:t>
            </a:r>
            <a:r>
              <a:rPr lang="es-ES" dirty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</a:t>
            </a:r>
            <a:r>
              <a:rPr lang="en-US" dirty="0" smtClean="0">
                <a:hlinkClick r:id="rId2"/>
              </a:rPr>
              <a:t>abcsds</a:t>
            </a:r>
            <a:endParaRPr lang="en-US" dirty="0"/>
          </a:p>
          <a:p>
            <a:r>
              <a:rPr lang="es-ES" dirty="0" smtClean="0"/>
              <a:t>SVN </a:t>
            </a:r>
          </a:p>
          <a:p>
            <a:r>
              <a:rPr lang="es-ES" dirty="0" err="1" smtClean="0"/>
              <a:t>Python</a:t>
            </a:r>
            <a:r>
              <a:rPr lang="es-ES" dirty="0" smtClean="0"/>
              <a:t> </a:t>
            </a:r>
            <a:r>
              <a:rPr lang="pl-PL" dirty="0" smtClean="0">
                <a:hlinkClick r:id="rId3"/>
              </a:rPr>
              <a:t>http</a:t>
            </a:r>
            <a:r>
              <a:rPr lang="pl-PL" dirty="0">
                <a:hlinkClick r:id="rId3"/>
              </a:rPr>
              <a:t>://www.python.org/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67" y="4601514"/>
            <a:ext cx="2143564" cy="19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7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8644" y="3924769"/>
            <a:ext cx="6637468" cy="1362075"/>
          </a:xfrm>
        </p:spPr>
        <p:txBody>
          <a:bodyPr/>
          <a:lstStyle/>
          <a:p>
            <a:pPr algn="ctr"/>
            <a:r>
              <a:rPr lang="es-ES" dirty="0" smtClean="0"/>
              <a:t>¡Gracias!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4322" y="1436236"/>
            <a:ext cx="2489548" cy="31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7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http://opencv.org/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://opencv.org/</a:t>
            </a:r>
            <a:r>
              <a:rPr lang="en-US" dirty="0" smtClean="0">
                <a:hlinkClick r:id="rId2"/>
              </a:rPr>
              <a:t>documentation.html</a:t>
            </a:r>
            <a:endParaRPr lang="en-US" dirty="0" smtClean="0"/>
          </a:p>
          <a:p>
            <a:r>
              <a:rPr lang="cs-CZ" dirty="0">
                <a:hlinkClick r:id="rId3"/>
              </a:rPr>
              <a:t>http://qt-project.org</a:t>
            </a:r>
            <a:r>
              <a:rPr lang="cs-CZ" dirty="0" smtClean="0">
                <a:hlinkClick r:id="rId3"/>
              </a:rPr>
              <a:t>/</a:t>
            </a:r>
            <a:endParaRPr lang="cs-CZ" dirty="0" smtClean="0"/>
          </a:p>
          <a:p>
            <a:r>
              <a:rPr lang="pl-PL" dirty="0">
                <a:hlinkClick r:id="rId4"/>
              </a:rPr>
              <a:t>http://en.wikipedia.org/wiki/</a:t>
            </a:r>
            <a:r>
              <a:rPr lang="pl-PL" dirty="0" smtClean="0">
                <a:hlinkClick r:id="rId4"/>
              </a:rPr>
              <a:t>Color_space</a:t>
            </a:r>
            <a:endParaRPr lang="pl-PL" dirty="0" smtClean="0"/>
          </a:p>
          <a:p>
            <a:r>
              <a:rPr lang="es-ES" dirty="0" smtClean="0"/>
              <a:t>Louis </a:t>
            </a:r>
            <a:r>
              <a:rPr lang="es-ES" dirty="0" err="1" smtClean="0"/>
              <a:t>Leithold</a:t>
            </a:r>
            <a:r>
              <a:rPr lang="es-ES" dirty="0" smtClean="0"/>
              <a:t> “El Calculo”, 7ª edición, Ed. Oxford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QT 4.5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Librería abierta para desarrollo de Interfaces graficas.</a:t>
            </a:r>
          </a:p>
          <a:p>
            <a:r>
              <a:rPr lang="es-ES" dirty="0" smtClean="0"/>
              <a:t>Multiplataforma</a:t>
            </a:r>
          </a:p>
          <a:p>
            <a:r>
              <a:rPr lang="es-ES" dirty="0" smtClean="0"/>
              <a:t>Amplia gama de funciones graficas</a:t>
            </a:r>
          </a:p>
          <a:p>
            <a:r>
              <a:rPr lang="es-ES" dirty="0" smtClean="0"/>
              <a:t>Excelente documentación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84" y="4037657"/>
            <a:ext cx="1506025" cy="1794972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OpenCV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Librería multiplataforma originalmente desarrollada por Intel.</a:t>
            </a:r>
          </a:p>
          <a:p>
            <a:r>
              <a:rPr lang="es-ES" dirty="0" smtClean="0"/>
              <a:t>Presentada al publico en el 2000.</a:t>
            </a:r>
          </a:p>
          <a:p>
            <a:r>
              <a:rPr lang="es-ES" dirty="0" smtClean="0"/>
              <a:t>Mantenida por una organización no lucrativa (</a:t>
            </a:r>
            <a:r>
              <a:rPr lang="es-ES" dirty="0" err="1" smtClean="0"/>
              <a:t>openCV.org</a:t>
            </a:r>
            <a:r>
              <a:rPr lang="es-ES" dirty="0" smtClean="0"/>
              <a:t>)</a:t>
            </a:r>
          </a:p>
          <a:p>
            <a:r>
              <a:rPr lang="es-ES" dirty="0" smtClean="0"/>
              <a:t>Gran variedad de funciones principalmente en tiempo real.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2" y="4278455"/>
            <a:ext cx="1762416" cy="2171354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4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5103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OpenCV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Escrito en C++, aunque mantiene su interface (no tan eficiente) en C.</a:t>
            </a:r>
          </a:p>
          <a:p>
            <a:r>
              <a:rPr lang="es-ES" dirty="0" smtClean="0"/>
              <a:t>También existen interfaces completas para </a:t>
            </a:r>
            <a:r>
              <a:rPr lang="es-ES" dirty="0" err="1" smtClean="0"/>
              <a:t>Python</a:t>
            </a:r>
            <a:r>
              <a:rPr lang="es-ES" dirty="0" smtClean="0"/>
              <a:t>, Java, </a:t>
            </a:r>
            <a:r>
              <a:rPr lang="es-ES" dirty="0" err="1" smtClean="0"/>
              <a:t>Matlab</a:t>
            </a:r>
            <a:r>
              <a:rPr lang="es-ES" dirty="0" smtClean="0"/>
              <a:t>, y </a:t>
            </a:r>
            <a:r>
              <a:rPr lang="es-ES" dirty="0" err="1" smtClean="0"/>
              <a:t>Octave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Python</a:t>
            </a:r>
            <a:r>
              <a:rPr lang="es-ES" dirty="0" smtClean="0"/>
              <a:t>: La mejor forma de aprender a usar la librería; los programas más ineficientes.</a:t>
            </a:r>
          </a:p>
          <a:p>
            <a:pPr>
              <a:buFont typeface="Wingdings" charset="2"/>
              <a:buChar char="Ø"/>
            </a:pPr>
            <a:endParaRPr lang="es-ES" dirty="0" smtClean="0"/>
          </a:p>
          <a:p>
            <a:pPr>
              <a:buFont typeface="Wingdings" charset="2"/>
              <a:buChar char="Ø"/>
            </a:pP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5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 2" charset="2"/>
              <a:buChar char=""/>
            </a:pPr>
            <a:r>
              <a:rPr lang="es-ES" dirty="0"/>
              <a:t>Seguimiento de </a:t>
            </a:r>
            <a:r>
              <a:rPr lang="es-ES" dirty="0" smtClean="0"/>
              <a:t>objetos</a:t>
            </a:r>
          </a:p>
          <a:p>
            <a:pPr>
              <a:buFont typeface="Wingdings 2" charset="2"/>
              <a:buChar char=""/>
            </a:pPr>
            <a:r>
              <a:rPr lang="es-ES" dirty="0" smtClean="0"/>
              <a:t>Reconocimiento Facial</a:t>
            </a:r>
          </a:p>
          <a:p>
            <a:pPr>
              <a:buFont typeface="Wingdings 2" charset="2"/>
              <a:buChar char=""/>
            </a:pPr>
            <a:r>
              <a:rPr lang="es-ES" dirty="0" smtClean="0"/>
              <a:t>Reconocimiento de Gestos</a:t>
            </a:r>
            <a:endParaRPr lang="es-ES" dirty="0"/>
          </a:p>
          <a:p>
            <a:pPr>
              <a:buFont typeface="Wingdings 2" charset="2"/>
              <a:buChar char=""/>
            </a:pPr>
            <a:r>
              <a:rPr lang="es-ES" dirty="0" smtClean="0"/>
              <a:t>Segmentación </a:t>
            </a:r>
          </a:p>
          <a:p>
            <a:pPr>
              <a:buFont typeface="Wingdings 2" charset="2"/>
              <a:buChar char=""/>
            </a:pPr>
            <a:r>
              <a:rPr lang="es-ES" dirty="0" smtClean="0"/>
              <a:t>Realidad </a:t>
            </a:r>
            <a:r>
              <a:rPr lang="es-ES" dirty="0"/>
              <a:t>Aumentada</a:t>
            </a:r>
          </a:p>
          <a:p>
            <a:pPr>
              <a:buFont typeface="Wingdings 2" charset="2"/>
              <a:buChar char=""/>
            </a:pPr>
            <a:r>
              <a:rPr lang="es-ES" dirty="0"/>
              <a:t>Interacción Humano-Computadora (HCI)</a:t>
            </a:r>
          </a:p>
          <a:p>
            <a:pPr>
              <a:buFont typeface="Wingdings 2" charset="2"/>
              <a:buChar char=""/>
            </a:pPr>
            <a:r>
              <a:rPr lang="es-ES" dirty="0"/>
              <a:t>Reconstrucción 3D</a:t>
            </a:r>
          </a:p>
          <a:p>
            <a:pPr>
              <a:buFont typeface="Wingdings 2" charset="2"/>
              <a:buChar char=""/>
            </a:pPr>
            <a:r>
              <a:rPr lang="es-ES" dirty="0"/>
              <a:t>Estructura a partir de Movimiento (SFM</a:t>
            </a:r>
            <a:r>
              <a:rPr lang="es-ES" dirty="0" smtClean="0"/>
              <a:t>)</a:t>
            </a:r>
          </a:p>
          <a:p>
            <a:pPr>
              <a:buFont typeface="Wingdings 2" charset="2"/>
              <a:buChar char=""/>
            </a:pPr>
            <a:r>
              <a:rPr lang="es-ES" dirty="0" smtClean="0"/>
              <a:t>Estabilización de Imagen</a:t>
            </a:r>
            <a:endParaRPr lang="es-ES" dirty="0"/>
          </a:p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165" y="753006"/>
            <a:ext cx="2794000" cy="2540000"/>
          </a:xfrm>
          <a:prstGeom prst="rect">
            <a:avLst/>
          </a:prstGeom>
        </p:spPr>
      </p:pic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9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4731" t="21501" r="8593" b="15948"/>
          <a:stretch/>
        </p:blipFill>
        <p:spPr>
          <a:xfrm>
            <a:off x="1194860" y="1486351"/>
            <a:ext cx="6682815" cy="421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8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3" y="1062325"/>
            <a:ext cx="4436337" cy="20795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22" y="3302044"/>
            <a:ext cx="4230770" cy="2845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5522" t="8223" r="9784" b="6645"/>
          <a:stretch/>
        </p:blipFill>
        <p:spPr>
          <a:xfrm>
            <a:off x="637966" y="3502868"/>
            <a:ext cx="3507909" cy="2644576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3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Seguimiento de objetos</a:t>
            </a:r>
            <a:endParaRPr lang="es-ES" dirty="0"/>
          </a:p>
        </p:txBody>
      </p:sp>
      <p:pic>
        <p:nvPicPr>
          <p:cNvPr id="4" name="Real Time object tracking - OpenCV, cvBlob 13ms per loop PWR Wroclaw(360p_H.264-AAC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325" y="2324100"/>
            <a:ext cx="4678363" cy="3508375"/>
          </a:xfrm>
        </p:spPr>
      </p:pic>
      <p:sp>
        <p:nvSpPr>
          <p:cNvPr id="5" name="CuadroTexto 4"/>
          <p:cNvSpPr txBox="1"/>
          <p:nvPr/>
        </p:nvSpPr>
        <p:spPr>
          <a:xfrm>
            <a:off x="3668228" y="6001931"/>
            <a:ext cx="440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code.google.com</a:t>
            </a:r>
            <a:r>
              <a:rPr lang="nl-NL" dirty="0"/>
              <a:t>/p/</a:t>
            </a:r>
            <a:r>
              <a:rPr lang="nl-NL" dirty="0" err="1"/>
              <a:t>cvblob</a:t>
            </a:r>
            <a:r>
              <a:rPr lang="nl-NL" dirty="0"/>
              <a:t>/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7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1663</TotalTime>
  <Words>362</Words>
  <Application>Microsoft Macintosh PowerPoint</Application>
  <PresentationFormat>Presentación en pantalla (4:3)</PresentationFormat>
  <Paragraphs>100</Paragraphs>
  <Slides>25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Austin</vt:lpstr>
      <vt:lpstr>Seguimiento de color</vt:lpstr>
      <vt:lpstr>Herramientas</vt:lpstr>
      <vt:lpstr>QT 4.5</vt:lpstr>
      <vt:lpstr>OpenCV</vt:lpstr>
      <vt:lpstr>OpenCV</vt:lpstr>
      <vt:lpstr>Aplicaciones</vt:lpstr>
      <vt:lpstr>Presentación de PowerPoint</vt:lpstr>
      <vt:lpstr>Presentación de PowerPoint</vt:lpstr>
      <vt:lpstr>Seguimiento de objetos</vt:lpstr>
      <vt:lpstr>Seguimiento de color</vt:lpstr>
      <vt:lpstr>Espacios de color</vt:lpstr>
      <vt:lpstr>Presentación de PowerPoint</vt:lpstr>
      <vt:lpstr>Código</vt:lpstr>
      <vt:lpstr>Capturar Imagen</vt:lpstr>
      <vt:lpstr>Aplicar Espacio</vt:lpstr>
      <vt:lpstr>Aplicar un Umbral</vt:lpstr>
      <vt:lpstr>Matriz Binaria</vt:lpstr>
      <vt:lpstr>¿Y Ahora Qué?</vt:lpstr>
      <vt:lpstr>Resultado</vt:lpstr>
      <vt:lpstr>Restricciones</vt:lpstr>
      <vt:lpstr>Ventajas</vt:lpstr>
      <vt:lpstr>¿Para Qué?</vt:lpstr>
      <vt:lpstr>Invitación</vt:lpstr>
      <vt:lpstr>¡Gracias!</vt:lpstr>
      <vt:lpstr>Referencias</vt:lpstr>
    </vt:vector>
  </TitlesOfParts>
  <Company>U. Gto.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Seguimiento de color</dc:title>
  <dc:creator>Alberto</dc:creator>
  <cp:lastModifiedBy>Alberto</cp:lastModifiedBy>
  <cp:revision>38</cp:revision>
  <dcterms:created xsi:type="dcterms:W3CDTF">2013-06-24T16:33:54Z</dcterms:created>
  <dcterms:modified xsi:type="dcterms:W3CDTF">2013-06-26T05:59:55Z</dcterms:modified>
</cp:coreProperties>
</file>